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EAD1D-CAAD-4142-8CA2-13A4EA755869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DBE94-997B-C542-A5F3-4FF30182E2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metals catalysts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26016"/>
          </a:xfrm>
        </p:spPr>
        <p:txBody>
          <a:bodyPr>
            <a:normAutofit/>
          </a:bodyPr>
          <a:lstStyle/>
          <a:p>
            <a:r>
              <a:rPr lang="en-GB" dirty="0"/>
              <a:t>Catalysts</a:t>
            </a:r>
            <a:r>
              <a:rPr lang="en-GB" dirty="0" smtClean="0"/>
              <a:t> lower </a:t>
            </a:r>
            <a:r>
              <a:rPr lang="en-GB" dirty="0"/>
              <a:t>activation energies</a:t>
            </a:r>
            <a:r>
              <a:rPr lang="en-US" dirty="0"/>
              <a:t> allowing a chemical reaction to go faster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err="1" smtClean="0"/>
              <a:t>Heterogenous</a:t>
            </a:r>
            <a:r>
              <a:rPr lang="en-GB" dirty="0" smtClean="0"/>
              <a:t> catalyst: different phase as reactants.</a:t>
            </a:r>
          </a:p>
          <a:p>
            <a:endParaRPr lang="en-GB" dirty="0" smtClean="0"/>
          </a:p>
          <a:p>
            <a:r>
              <a:rPr lang="en-GB" dirty="0" smtClean="0"/>
              <a:t>Homogenous catalyst: same phase.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metals as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Transition metals are good catalysts because</a:t>
            </a:r>
            <a:r>
              <a:rPr lang="en-US" dirty="0" smtClean="0"/>
              <a:t>:</a:t>
            </a:r>
            <a:endParaRPr lang="en-GB" dirty="0" smtClean="0"/>
          </a:p>
          <a:p>
            <a:pPr lvl="1">
              <a:buFont typeface="Courier New"/>
              <a:buChar char="o"/>
            </a:pPr>
            <a:r>
              <a:rPr lang="en-GB" dirty="0" smtClean="0"/>
              <a:t>they have the availability of 3d and 4s electrons and similar successive ionization energies which allow them to </a:t>
            </a:r>
            <a:r>
              <a:rPr lang="en-US" dirty="0" smtClean="0"/>
              <a:t>change easily between </a:t>
            </a:r>
            <a:r>
              <a:rPr lang="en-GB" dirty="0" smtClean="0"/>
              <a:t>different oxidation states (homogenous catalysis)</a:t>
            </a:r>
          </a:p>
          <a:p>
            <a:pPr lvl="1">
              <a:buNone/>
            </a:pPr>
            <a:endParaRPr lang="en-GB" dirty="0" smtClean="0"/>
          </a:p>
          <a:p>
            <a:pPr lvl="1">
              <a:buFont typeface="Courier New"/>
              <a:buChar char="o"/>
            </a:pPr>
            <a:r>
              <a:rPr lang="en-GB" dirty="0" smtClean="0"/>
              <a:t>have empty </a:t>
            </a:r>
            <a:r>
              <a:rPr lang="en-GB" dirty="0" err="1" smtClean="0"/>
              <a:t>orbitals</a:t>
            </a:r>
            <a:r>
              <a:rPr lang="en-GB" dirty="0" smtClean="0"/>
              <a:t> </a:t>
            </a:r>
            <a:r>
              <a:rPr lang="en-US" dirty="0" smtClean="0"/>
              <a:t>which can be used to make temporary bonds </a:t>
            </a:r>
            <a:r>
              <a:rPr lang="en-GB" dirty="0" smtClean="0"/>
              <a:t>(</a:t>
            </a:r>
            <a:r>
              <a:rPr lang="en-GB" dirty="0" err="1" smtClean="0"/>
              <a:t>heterogenous</a:t>
            </a:r>
            <a:r>
              <a:rPr lang="en-GB" dirty="0" smtClean="0"/>
              <a:t> catalysts).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Heterogenous</a:t>
            </a:r>
            <a:r>
              <a:rPr lang="en-US" dirty="0" smtClean="0"/>
              <a:t> catalysis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992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sz="4129" dirty="0" smtClean="0"/>
              <a:t>Nickel </a:t>
            </a:r>
            <a:r>
              <a:rPr lang="en-GB" sz="4129" dirty="0"/>
              <a:t>in the conversion of alkenes into </a:t>
            </a:r>
            <a:r>
              <a:rPr lang="en-GB" sz="4129" dirty="0" err="1"/>
              <a:t>alkanes</a:t>
            </a:r>
            <a:r>
              <a:rPr lang="en-GB" sz="4129" dirty="0"/>
              <a:t>. </a:t>
            </a:r>
            <a:endParaRPr lang="en-GB" sz="4129" dirty="0" smtClean="0"/>
          </a:p>
          <a:p>
            <a:pPr>
              <a:buNone/>
            </a:pPr>
            <a:endParaRPr lang="en-GB" sz="4129" dirty="0" smtClean="0"/>
          </a:p>
          <a:p>
            <a:pPr lvl="0"/>
            <a:r>
              <a:rPr lang="en-GB" sz="4129" dirty="0" smtClean="0"/>
              <a:t>Iron </a:t>
            </a:r>
            <a:r>
              <a:rPr lang="en-GB" sz="4129" dirty="0"/>
              <a:t>in the Haber </a:t>
            </a:r>
            <a:r>
              <a:rPr lang="en-GB" sz="4129" dirty="0" smtClean="0"/>
              <a:t>process</a:t>
            </a:r>
          </a:p>
          <a:p>
            <a:pPr>
              <a:buNone/>
            </a:pPr>
            <a:endParaRPr lang="en-GB" sz="4129" dirty="0" smtClean="0"/>
          </a:p>
          <a:p>
            <a:pPr lvl="0"/>
            <a:r>
              <a:rPr lang="en-GB" sz="4129" dirty="0" smtClean="0"/>
              <a:t>Manganese dioxide </a:t>
            </a:r>
            <a:r>
              <a:rPr lang="en-GB" sz="4129" dirty="0"/>
              <a:t>in the decomposition of hydrogen peroxide.</a:t>
            </a:r>
            <a:endParaRPr lang="en-GB" sz="4129" dirty="0" smtClean="0"/>
          </a:p>
          <a:p>
            <a:pPr>
              <a:buNone/>
            </a:pPr>
            <a:endParaRPr lang="en-GB" sz="4129" dirty="0" smtClean="0"/>
          </a:p>
          <a:p>
            <a:pPr lvl="0"/>
            <a:r>
              <a:rPr lang="en-GB" sz="4129" dirty="0"/>
              <a:t>Palladium and platinum in a catalytic converter.</a:t>
            </a:r>
            <a:endParaRPr lang="en-GB" sz="4129" dirty="0" smtClean="0"/>
          </a:p>
          <a:p>
            <a:pPr>
              <a:buNone/>
            </a:pPr>
            <a:endParaRPr lang="en-GB" sz="4129" dirty="0" smtClean="0"/>
          </a:p>
          <a:p>
            <a:pPr lvl="0"/>
            <a:r>
              <a:rPr lang="en-GB" sz="4129" dirty="0" smtClean="0"/>
              <a:t>Cobalt </a:t>
            </a:r>
            <a:r>
              <a:rPr lang="en-GB" sz="4129" dirty="0"/>
              <a:t>in</a:t>
            </a:r>
            <a:r>
              <a:rPr lang="en-GB" sz="4129" dirty="0" smtClean="0"/>
              <a:t> manufacture of vitamin </a:t>
            </a:r>
            <a:r>
              <a:rPr lang="en-GB" sz="4129" dirty="0"/>
              <a:t>B</a:t>
            </a:r>
            <a:r>
              <a:rPr lang="en-GB" sz="4129" baseline="-25000" dirty="0"/>
              <a:t>12</a:t>
            </a:r>
            <a:endParaRPr lang="en-GB" sz="4129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Homogenous catalysis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48665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Overall: S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8</a:t>
            </a:r>
            <a:r>
              <a:rPr lang="en-GB" dirty="0" smtClean="0"/>
              <a:t> 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aq</a:t>
            </a:r>
            <a:r>
              <a:rPr lang="en-GB" dirty="0" smtClean="0"/>
              <a:t>) + </a:t>
            </a:r>
            <a:r>
              <a:rPr lang="en-GB" dirty="0"/>
              <a:t>2I</a:t>
            </a:r>
            <a:r>
              <a:rPr lang="en-GB" baseline="30000" dirty="0"/>
              <a:t>-</a:t>
            </a:r>
            <a:r>
              <a:rPr lang="en-GB" dirty="0" smtClean="0"/>
              <a:t> (</a:t>
            </a:r>
            <a:r>
              <a:rPr lang="en-GB" dirty="0" err="1"/>
              <a:t>aq</a:t>
            </a:r>
            <a:r>
              <a:rPr lang="en-GB" dirty="0"/>
              <a:t>)</a:t>
            </a:r>
            <a:r>
              <a:rPr lang="en-GB" dirty="0" smtClean="0"/>
              <a:t>  </a:t>
            </a:r>
            <a:r>
              <a:rPr lang="en-GB" dirty="0" err="1" smtClean="0">
                <a:sym typeface="Symbol"/>
              </a:rPr>
              <a:t></a:t>
            </a:r>
            <a:r>
              <a:rPr lang="en-GB" dirty="0" err="1">
                <a:sym typeface="Symbol"/>
              </a:rPr>
              <a:t></a:t>
            </a:r>
            <a:r>
              <a:rPr lang="en-GB" dirty="0"/>
              <a:t> </a:t>
            </a:r>
            <a:r>
              <a:rPr lang="en-GB" dirty="0" smtClean="0"/>
              <a:t> 2SO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2</a:t>
            </a:r>
            <a:r>
              <a:rPr lang="en-GB" baseline="30000" dirty="0"/>
              <a:t>-</a:t>
            </a:r>
            <a:r>
              <a:rPr lang="en-GB" dirty="0" smtClean="0"/>
              <a:t> (</a:t>
            </a:r>
            <a:r>
              <a:rPr lang="en-GB" dirty="0" err="1"/>
              <a:t>aq</a:t>
            </a:r>
            <a:r>
              <a:rPr lang="en-GB" dirty="0"/>
              <a:t>)</a:t>
            </a:r>
            <a:r>
              <a:rPr lang="en-GB" dirty="0" smtClean="0"/>
              <a:t> + I</a:t>
            </a:r>
            <a:r>
              <a:rPr lang="en-GB" baseline="-25000" dirty="0" smtClean="0"/>
              <a:t>2</a:t>
            </a:r>
            <a:r>
              <a:rPr lang="en-GB" dirty="0" smtClean="0"/>
              <a:t>  </a:t>
            </a:r>
            <a:r>
              <a:rPr lang="en-GB" dirty="0"/>
              <a:t>(</a:t>
            </a:r>
            <a:r>
              <a:rPr lang="en-GB" dirty="0" err="1"/>
              <a:t>s</a:t>
            </a:r>
            <a:r>
              <a:rPr lang="en-GB" dirty="0"/>
              <a:t>)</a:t>
            </a:r>
            <a:r>
              <a:rPr lang="en-GB" dirty="0" smtClean="0"/>
              <a:t>    </a:t>
            </a:r>
          </a:p>
          <a:p>
            <a:pPr>
              <a:buNone/>
            </a:pPr>
            <a:r>
              <a:rPr lang="en-GB" dirty="0"/>
              <a:t> </a:t>
            </a:r>
            <a:endParaRPr lang="en-GB" dirty="0" smtClean="0"/>
          </a:p>
          <a:p>
            <a:pPr>
              <a:buNone/>
            </a:pPr>
            <a:r>
              <a:rPr lang="en-GB" u="sng" dirty="0" smtClean="0"/>
              <a:t>Using catalyst Fe</a:t>
            </a:r>
            <a:r>
              <a:rPr lang="en-GB" u="sng" baseline="30000" dirty="0" smtClean="0"/>
              <a:t>3+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US" dirty="0" smtClean="0"/>
              <a:t>2</a:t>
            </a:r>
            <a:r>
              <a:rPr lang="en-GB" dirty="0" smtClean="0"/>
              <a:t>Fe </a:t>
            </a:r>
            <a:r>
              <a:rPr lang="en-GB" baseline="30000" dirty="0"/>
              <a:t>3+</a:t>
            </a:r>
            <a:r>
              <a:rPr lang="en-GB" dirty="0"/>
              <a:t>  (</a:t>
            </a:r>
            <a:r>
              <a:rPr lang="en-GB" dirty="0" err="1"/>
              <a:t>aq</a:t>
            </a:r>
            <a:r>
              <a:rPr lang="en-GB" dirty="0"/>
              <a:t>)  </a:t>
            </a:r>
            <a:r>
              <a:rPr lang="en-GB" dirty="0" smtClean="0"/>
              <a:t> +   </a:t>
            </a:r>
            <a:r>
              <a:rPr lang="en-GB" dirty="0"/>
              <a:t>2I</a:t>
            </a:r>
            <a:r>
              <a:rPr lang="en-GB" baseline="30000" dirty="0"/>
              <a:t>-</a:t>
            </a:r>
            <a:r>
              <a:rPr lang="en-GB" dirty="0"/>
              <a:t>  (</a:t>
            </a:r>
            <a:r>
              <a:rPr lang="en-GB" dirty="0" err="1"/>
              <a:t>aq</a:t>
            </a:r>
            <a:r>
              <a:rPr lang="en-GB" dirty="0"/>
              <a:t>)  </a:t>
            </a:r>
            <a:r>
              <a:rPr lang="en-GB" dirty="0" smtClean="0"/>
              <a:t> 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/>
              <a:t>2Fe</a:t>
            </a:r>
            <a:r>
              <a:rPr lang="en-GB" baseline="30000" dirty="0"/>
              <a:t>2+</a:t>
            </a:r>
            <a:r>
              <a:rPr lang="en-GB" dirty="0"/>
              <a:t>  (</a:t>
            </a:r>
            <a:r>
              <a:rPr lang="en-GB" dirty="0" err="1"/>
              <a:t>aq</a:t>
            </a:r>
            <a:r>
              <a:rPr lang="en-GB" dirty="0"/>
              <a:t>)    +</a:t>
            </a:r>
            <a:r>
              <a:rPr lang="en-GB" dirty="0" smtClean="0"/>
              <a:t>  </a:t>
            </a:r>
            <a:r>
              <a:rPr lang="en-GB" dirty="0"/>
              <a:t>I</a:t>
            </a:r>
            <a:r>
              <a:rPr lang="en-GB" baseline="-25000" dirty="0"/>
              <a:t>2</a:t>
            </a:r>
            <a:r>
              <a:rPr lang="en-GB" dirty="0"/>
              <a:t>  (</a:t>
            </a:r>
            <a:r>
              <a:rPr lang="en-GB" dirty="0" err="1"/>
              <a:t>s</a:t>
            </a:r>
            <a:r>
              <a:rPr lang="en-GB" dirty="0"/>
              <a:t>)    </a:t>
            </a:r>
            <a:r>
              <a:rPr lang="en-GB" dirty="0" smtClean="0"/>
              <a:t>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 2Fe </a:t>
            </a:r>
            <a:r>
              <a:rPr lang="en-GB" baseline="30000" dirty="0"/>
              <a:t>2</a:t>
            </a:r>
            <a:r>
              <a:rPr lang="en-GB" baseline="30000" dirty="0" smtClean="0"/>
              <a:t>+</a:t>
            </a:r>
            <a:r>
              <a:rPr lang="en-GB" dirty="0" smtClean="0"/>
              <a:t>(</a:t>
            </a:r>
            <a:r>
              <a:rPr lang="en-GB" dirty="0"/>
              <a:t>aq)</a:t>
            </a:r>
            <a:r>
              <a:rPr lang="en-GB" dirty="0" smtClean="0"/>
              <a:t> + S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8</a:t>
            </a:r>
            <a:r>
              <a:rPr lang="en-GB" dirty="0" smtClean="0"/>
              <a:t> </a:t>
            </a:r>
            <a:r>
              <a:rPr lang="en-GB" baseline="30000" dirty="0"/>
              <a:t>2-</a:t>
            </a:r>
            <a:r>
              <a:rPr lang="en-GB" dirty="0" smtClean="0"/>
              <a:t> (</a:t>
            </a:r>
            <a:r>
              <a:rPr lang="en-GB" dirty="0" err="1"/>
              <a:t>aq</a:t>
            </a:r>
            <a:r>
              <a:rPr lang="en-GB" dirty="0"/>
              <a:t>) </a:t>
            </a:r>
            <a:r>
              <a:rPr lang="en-GB" dirty="0" smtClean="0"/>
              <a:t>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</a:t>
            </a:r>
            <a:r>
              <a:rPr lang="en-GB" dirty="0" smtClean="0"/>
              <a:t> 2Fe</a:t>
            </a:r>
            <a:r>
              <a:rPr lang="en-GB" baseline="30000" dirty="0" smtClean="0"/>
              <a:t>3+</a:t>
            </a:r>
            <a:r>
              <a:rPr lang="en-GB" dirty="0" smtClean="0"/>
              <a:t>(</a:t>
            </a:r>
            <a:r>
              <a:rPr lang="en-GB" dirty="0"/>
              <a:t>aq)</a:t>
            </a:r>
            <a:r>
              <a:rPr lang="en-GB" dirty="0" smtClean="0"/>
              <a:t> + 2SO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2-</a:t>
            </a:r>
            <a:r>
              <a:rPr lang="en-GB" dirty="0" smtClean="0"/>
              <a:t> (</a:t>
            </a:r>
            <a:r>
              <a:rPr lang="en-GB" dirty="0"/>
              <a:t>aq)             </a:t>
            </a:r>
            <a:r>
              <a:rPr lang="en-GB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206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Transition metals catalysts</vt:lpstr>
      <vt:lpstr>Transition metals as catalysts</vt:lpstr>
      <vt:lpstr>Heterogenous catalysis </vt:lpstr>
      <vt:lpstr>Homogenous catalysis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metals catalysts</dc:title>
  <dc:creator>Client Admin</dc:creator>
  <cp:lastModifiedBy>Client Admin</cp:lastModifiedBy>
  <cp:revision>2</cp:revision>
  <dcterms:created xsi:type="dcterms:W3CDTF">2012-11-28T03:59:37Z</dcterms:created>
  <dcterms:modified xsi:type="dcterms:W3CDTF">2012-11-28T04:21:56Z</dcterms:modified>
</cp:coreProperties>
</file>